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8" r:id="rId3"/>
    <p:sldId id="267" r:id="rId4"/>
    <p:sldId id="266" r:id="rId5"/>
    <p:sldId id="271" r:id="rId6"/>
    <p:sldId id="293" r:id="rId7"/>
    <p:sldId id="270" r:id="rId8"/>
    <p:sldId id="269" r:id="rId9"/>
    <p:sldId id="265" r:id="rId10"/>
    <p:sldId id="283" r:id="rId11"/>
    <p:sldId id="259" r:id="rId12"/>
    <p:sldId id="260" r:id="rId13"/>
    <p:sldId id="279" r:id="rId14"/>
    <p:sldId id="284" r:id="rId15"/>
    <p:sldId id="288" r:id="rId16"/>
    <p:sldId id="292" r:id="rId17"/>
    <p:sldId id="291" r:id="rId18"/>
    <p:sldId id="273" r:id="rId19"/>
    <p:sldId id="262" r:id="rId20"/>
    <p:sldId id="277" r:id="rId21"/>
    <p:sldId id="278" r:id="rId22"/>
    <p:sldId id="280" r:id="rId23"/>
    <p:sldId id="281" r:id="rId24"/>
    <p:sldId id="282" r:id="rId25"/>
    <p:sldId id="285" r:id="rId26"/>
    <p:sldId id="286" r:id="rId27"/>
    <p:sldId id="287" r:id="rId28"/>
    <p:sldId id="289" r:id="rId29"/>
    <p:sldId id="290" r:id="rId30"/>
    <p:sldId id="274" r:id="rId31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247223-2B55-D756-D55B-8462473D940C}" name="Wilson, Christine" initials="WC" userId="S::cwilson1@fcps.edu::00cd9419-92eb-4994-bacc-4b864013c41c" providerId="AD"/>
  <p188:author id="{ACB5E149-38A1-C8B4-DCF0-B0BDF395426A}" name="Fowler, Julie P." initials="FP" userId="S::jpfowler1@fcps.edu::3dd863a1-8476-428a-a8d2-874bf1be84b8" providerId="AD"/>
  <p188:author id="{BA06866D-0A4B-DD62-CA13-54545574438A}" name="Fowler, Julie P." initials="FJP" userId="S::JPFowler1@fcps.edu::3dd863a1-8476-428a-a8d2-874bf1be84b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330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df7b8367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" name="Google Shape;52;g1adf7b83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0915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34" name="Google Shape;2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0132ba6ed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0132ba6edd_0_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9468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34" name="Google Shape;2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0805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34" name="Google Shape;2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9228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34" name="Google Shape;2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8357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0858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df7b8367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" name="Google Shape;52;g1adf7b83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2234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12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 dirty="0"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8998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9376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4674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df7b8367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" name="Google Shape;52;g1adf7b83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890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df7b8367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" name="Google Shape;52;g1adf7b83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3404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430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08038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df7b8367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" name="Google Shape;52;g1adf7b83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1373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df7b8367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" name="Google Shape;52;g1adf7b83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6562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8434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9583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df7b8367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52" name="Google Shape;52;g1adf7b836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11358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2275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df7b83672_0_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endParaRPr/>
          </a:p>
        </p:txBody>
      </p:sp>
      <p:sp>
        <p:nvSpPr>
          <p:cNvPr id="61" name="Google Shape;61;g1adf7b836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525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  <a:defRPr>
                <a:solidFill>
                  <a:schemeClr val="bg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551DC67-C9E7-8C70-F893-8FDAA74E9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F0189-1FBB-3C21-846A-2613FACD2E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FCPS 2023-24 DRAFT SCHOOL YEAR CALENDAR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8754F-4C45-FF30-6EC3-3E655FE0BC9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ACBEB-48BB-A956-7963-DF4B8624A2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FCPS 2023-24 DRAFT SCHOOL YEAR CALENDAR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4E9DB-5447-E2BF-9495-8F6C7BF04D7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Char char="●"/>
              <a:defRPr sz="1200">
                <a:solidFill>
                  <a:schemeClr val="bg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3146C-C656-AC1B-8CFA-6BD95531EC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FCPS 2023-24 DRAFT SCHOOL YEAR CALENDAR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43A5B-06D3-D331-F77D-7A736479B9C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accent6">
                    <a:lumMod val="75000"/>
                  </a:schemeClr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2483D-324B-931C-77A7-C0972134AE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FCPS 2023-24 DRAFT SCHOOL YEAR CALENDAR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75A6C-7AEC-8108-0D50-10654079738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solidFill>
                  <a:schemeClr val="accent6">
                    <a:lumMod val="75000"/>
                  </a:schemeClr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703E5-61D9-0739-3392-D18CBDFB0A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FCPS 2023-24 DRAFT SCHOOL YEAR CALENDAR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35F25F-7F41-A62A-2751-DF6D508095A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74259-DD29-544E-9CCA-DF99929985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FCPS 2023-24 DRAFT SCHOOL YEAR CALENDAR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A474B-752D-2E91-E431-E10FA49C1EA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6">
                    <a:lumMod val="75000"/>
                  </a:schemeClr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●"/>
              <a:defRPr>
                <a:solidFill>
                  <a:schemeClr val="bg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C491E-5A00-E344-2BC8-43A7FA720D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FCPS 2023-24 DRAFT SCHOOL YEAR CALENDAR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2C1A4-800D-3AD1-7A80-20E95A89862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A6FBFBE-3A41-35E3-8CEA-FE97F7B15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06252" y="4840513"/>
            <a:ext cx="4114800" cy="238628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FCPS 2023-24 DRAFT SCHOOL YEAR CALENDAR</a:t>
            </a:r>
          </a:p>
        </p:txBody>
      </p:sp>
      <p:sp>
        <p:nvSpPr>
          <p:cNvPr id="3" name="Google Shape;19;p4">
            <a:extLst>
              <a:ext uri="{FF2B5EF4-FFF2-40B4-BE49-F238E27FC236}">
                <a16:creationId xmlns:a16="http://schemas.microsoft.com/office/drawing/2014/main" id="{40D797FF-DA6D-6DC3-BFDE-BEB0CD10660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96958" y="4767942"/>
            <a:ext cx="425798" cy="3481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90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accent6">
              <a:lumMod val="75000"/>
            </a:schemeClr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tel:5714231200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872" y="0"/>
            <a:ext cx="1164639" cy="116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descr="Students seated in library." title="Elementary School Students"/>
          <p:cNvPicPr preferRelativeResize="0"/>
          <p:nvPr/>
        </p:nvPicPr>
        <p:blipFill rotWithShape="1">
          <a:blip r:embed="rId4">
            <a:alphaModFix/>
          </a:blip>
          <a:srcRect l="29024" t="9730" r="18913"/>
          <a:stretch/>
        </p:blipFill>
        <p:spPr>
          <a:xfrm>
            <a:off x="0" y="0"/>
            <a:ext cx="44494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65437" b="12265"/>
          <a:stretch/>
        </p:blipFill>
        <p:spPr>
          <a:xfrm>
            <a:off x="0" y="4001436"/>
            <a:ext cx="9144000" cy="114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96" y="3425350"/>
            <a:ext cx="1426907" cy="14269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05925" y="1333618"/>
            <a:ext cx="4572000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i="0" u="none" strike="noStrike" cap="none">
                <a:solidFill>
                  <a:srgbClr val="B5BD00"/>
                </a:solidFill>
                <a:latin typeface="Avenir"/>
                <a:ea typeface="Avenir"/>
                <a:cs typeface="Avenir"/>
                <a:sym typeface="Avenir"/>
              </a:rPr>
              <a:t>FCPS 2023-24</a:t>
            </a:r>
            <a:endParaRPr sz="27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i="0" u="none" strike="noStrike" cap="non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DRAFT SCHOOL YEAR </a:t>
            </a:r>
            <a:r>
              <a:rPr lang="en" sz="27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CALENDAR</a:t>
            </a:r>
            <a:endParaRPr sz="2700" b="1">
              <a:solidFill>
                <a:srgbClr val="B5BD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E9A92-4E8D-4076-AFD8-DE08E4F66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Federal, State, and VDOE guidance</a:t>
            </a:r>
          </a:p>
          <a:p>
            <a:r>
              <a:rPr lang="en-US" dirty="0"/>
              <a:t>Superintendent’s priorities</a:t>
            </a:r>
          </a:p>
          <a:p>
            <a:r>
              <a:rPr lang="en-US" dirty="0"/>
              <a:t>School Board input</a:t>
            </a:r>
          </a:p>
          <a:p>
            <a:r>
              <a:rPr lang="en-US" dirty="0"/>
              <a:t>Surrounding jurisdictions’ calendars</a:t>
            </a:r>
          </a:p>
          <a:p>
            <a:r>
              <a:rPr lang="en-US" dirty="0"/>
              <a:t>Student absentee data</a:t>
            </a:r>
          </a:p>
          <a:p>
            <a:r>
              <a:rPr lang="en-US" dirty="0"/>
              <a:t>Staff absentee data</a:t>
            </a:r>
          </a:p>
          <a:p>
            <a:r>
              <a:rPr lang="en-US" dirty="0"/>
              <a:t>Survey and webinar results</a:t>
            </a:r>
          </a:p>
          <a:p>
            <a:r>
              <a:rPr lang="en-US" dirty="0"/>
              <a:t>Calendar Feedback Committee input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863988-1249-46EC-A4EE-EEC55A28A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Calendar Decision-making Criteria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69A15-2A4B-5206-366F-384DA86444E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  <p:pic>
        <p:nvPicPr>
          <p:cNvPr id="5" name="Google Shape;57;p13">
            <a:extLst>
              <a:ext uri="{FF2B5EF4-FFF2-40B4-BE49-F238E27FC236}">
                <a16:creationId xmlns:a16="http://schemas.microsoft.com/office/drawing/2014/main" id="{4B7685F1-0159-4F26-AA63-D517607C3D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8696" y="2960893"/>
            <a:ext cx="1426907" cy="14269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0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33"/>
          <p:cNvGraphicFramePr/>
          <p:nvPr>
            <p:extLst>
              <p:ext uri="{D42A27DB-BD31-4B8C-83A1-F6EECF244321}">
                <p14:modId xmlns:p14="http://schemas.microsoft.com/office/powerpoint/2010/main" val="906264089"/>
              </p:ext>
            </p:extLst>
          </p:nvPr>
        </p:nvGraphicFramePr>
        <p:xfrm>
          <a:off x="268950" y="1125516"/>
          <a:ext cx="8689313" cy="34091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24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4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State &amp; Federal </a:t>
                      </a:r>
                      <a:r>
                        <a:rPr lang="en" sz="1800" b="0" u="none" strike="noStrike" cap="non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Law</a:t>
                      </a:r>
                      <a:endParaRPr sz="18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667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1"/>
                        </a:buClr>
                        <a:buSzPts val="1500"/>
                        <a:buFont typeface="Avenir"/>
                        <a:buChar char="•"/>
                      </a:pPr>
                      <a:r>
                        <a:rPr lang="en" sz="1800" b="0" i="0" u="none" strike="noStrike" cap="non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Must have a secular reason to establish a holiday</a:t>
                      </a:r>
                      <a:endParaRPr sz="18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  <a:p>
                      <a:pPr marL="285750" marR="0" lvl="0" indent="-2667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bg1"/>
                        </a:buClr>
                        <a:buSzPts val="1500"/>
                        <a:buFont typeface="Avenir"/>
                        <a:buChar char="•"/>
                      </a:pPr>
                      <a:r>
                        <a:rPr lang="en" sz="18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M</a:t>
                      </a:r>
                      <a:r>
                        <a:rPr lang="en" sz="1800" b="0" i="0" u="none" strike="noStrike" cap="non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ust provide 180 days or 990 hours of instruction</a:t>
                      </a:r>
                      <a:endParaRPr sz="18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471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" sz="18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Superintendent Priorities</a:t>
                      </a:r>
                      <a:endParaRPr sz="18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66700" algn="l" rtl="0">
                        <a:lnSpc>
                          <a:spcPts val="21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1"/>
                        </a:buClr>
                        <a:buSzPts val="1500"/>
                        <a:buFont typeface="Avenir"/>
                        <a:buChar char="•"/>
                      </a:pP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Alignment with Strategic Plan goals and ongoing commitment to a deep and authentic sense of belonging for each and every member of the FCPS community.</a:t>
                      </a:r>
                      <a:endParaRPr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  <a:p>
                      <a:pPr marL="285750" marR="0" lvl="0" indent="-2667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1"/>
                        </a:buClr>
                        <a:buSzPts val="1500"/>
                        <a:buFont typeface="Avenir"/>
                        <a:buChar char="•"/>
                      </a:pP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High quality teaching and learning experiences.</a:t>
                      </a:r>
                      <a:endParaRPr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  <a:p>
                      <a:pPr marL="285750" marR="0" lvl="0" indent="-266700" algn="l" rtl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1"/>
                        </a:buClr>
                        <a:buSzPts val="1500"/>
                        <a:buFont typeface="Avenir"/>
                        <a:buChar char="•"/>
                      </a:pP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Adequate staffing to maintain school division operations.</a:t>
                      </a:r>
                      <a:endParaRPr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  <a:p>
                      <a:pPr marL="285750" marR="0" lvl="0" indent="-266700" algn="l" rtl="0">
                        <a:lnSpc>
                          <a:spcPts val="2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ts val="1500"/>
                        <a:buFont typeface="Avenir"/>
                        <a:buChar char="•"/>
                      </a:pP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Educators have professional development opportunities to extend and deepen their learning in support of our mission driven division work. </a:t>
                      </a:r>
                      <a:endParaRPr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2561434-B903-4B56-BAFA-1B16ACCD5255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Calendar</a:t>
            </a:r>
            <a:r>
              <a:rPr lang="en-US"/>
              <a:t> </a:t>
            </a:r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Decision-making Criteria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AE8006-54F8-4912-8EF3-0C584278E2B8}"/>
              </a:ext>
            </a:extLst>
          </p:cNvPr>
          <p:cNvSpPr txBox="1">
            <a:spLocks/>
          </p:cNvSpPr>
          <p:nvPr/>
        </p:nvSpPr>
        <p:spPr>
          <a:xfrm>
            <a:off x="4706252" y="4840513"/>
            <a:ext cx="4114800" cy="23862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800">
                <a:solidFill>
                  <a:schemeClr val="bg1"/>
                </a:solidFill>
              </a:rPr>
              <a:t>FCPS 2023-24 DRAFT SCHOOL YEAR CALENDAR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D544810-5F88-41E0-A3F6-4C4E421786FA}"/>
              </a:ext>
            </a:extLst>
          </p:cNvPr>
          <p:cNvSpPr txBox="1">
            <a:spLocks/>
          </p:cNvSpPr>
          <p:nvPr/>
        </p:nvSpPr>
        <p:spPr>
          <a:xfrm>
            <a:off x="8696958" y="4767942"/>
            <a:ext cx="425798" cy="3481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None/>
              <a:defRPr sz="900">
                <a:solidFill>
                  <a:schemeClr val="bg1"/>
                </a:solidFill>
              </a:defRPr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>
            <a:spLocks noGrp="1"/>
          </p:cNvSpPr>
          <p:nvPr>
            <p:ph type="ctrTitle"/>
          </p:nvPr>
        </p:nvSpPr>
        <p:spPr>
          <a:xfrm>
            <a:off x="427800" y="649700"/>
            <a:ext cx="8288400" cy="4752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algn="l"/>
            <a:r>
              <a:rPr lang="en-US" sz="2500">
                <a:solidFill>
                  <a:schemeClr val="accent6">
                    <a:lumMod val="75000"/>
                  </a:schemeClr>
                </a:solidFill>
              </a:rPr>
              <a:t>Calendar</a:t>
            </a:r>
            <a:r>
              <a:rPr lang="en-US" sz="2500"/>
              <a:t> </a:t>
            </a:r>
            <a:r>
              <a:rPr lang="en-US" sz="2500">
                <a:solidFill>
                  <a:schemeClr val="accent6">
                    <a:lumMod val="75000"/>
                  </a:schemeClr>
                </a:solidFill>
              </a:rPr>
              <a:t>Decision-making Criteria</a:t>
            </a:r>
          </a:p>
        </p:txBody>
      </p:sp>
      <p:graphicFrame>
        <p:nvGraphicFramePr>
          <p:cNvPr id="243" name="Google Shape;243;p34"/>
          <p:cNvGraphicFramePr/>
          <p:nvPr>
            <p:extLst>
              <p:ext uri="{D42A27DB-BD31-4B8C-83A1-F6EECF244321}">
                <p14:modId xmlns:p14="http://schemas.microsoft.com/office/powerpoint/2010/main" val="2672195503"/>
              </p:ext>
            </p:extLst>
          </p:nvPr>
        </p:nvGraphicFramePr>
        <p:xfrm>
          <a:off x="427750" y="1410039"/>
          <a:ext cx="8288500" cy="205711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8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1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School Board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Top Priorities</a:t>
                      </a:r>
                      <a:endParaRPr sz="1800" dirty="0">
                        <a:solidFill>
                          <a:schemeClr val="bg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ts val="1900"/>
                        <a:buFont typeface="Avenir"/>
                        <a:buChar char="●"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Multi-year calendar that allows for forward planning</a:t>
                      </a:r>
                      <a:endParaRPr sz="1800" dirty="0">
                        <a:solidFill>
                          <a:schemeClr val="bg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45720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ts val="1900"/>
                        <a:buFont typeface="Avenir"/>
                        <a:buChar char="●"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Alignment with surrounding divisions</a:t>
                      </a:r>
                      <a:endParaRPr sz="1800" dirty="0">
                        <a:solidFill>
                          <a:schemeClr val="bg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45720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ts val="1900"/>
                        <a:buFont typeface="Avenir"/>
                        <a:buChar char="●"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Instructional continuity</a:t>
                      </a:r>
                      <a:endParaRPr sz="1800" dirty="0">
                        <a:solidFill>
                          <a:schemeClr val="bg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45720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ts val="1900"/>
                        <a:buFont typeface="Avenir"/>
                        <a:buChar char="●"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Data-driven to ensure clarity around decisions made</a:t>
                      </a:r>
                      <a:endParaRPr sz="1800" dirty="0">
                        <a:solidFill>
                          <a:schemeClr val="bg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45720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ts val="1900"/>
                        <a:buFont typeface="Avenir"/>
                        <a:buChar char="●"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Follows the law</a:t>
                      </a:r>
                      <a:endParaRPr sz="1800" dirty="0">
                        <a:solidFill>
                          <a:schemeClr val="bg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marL="457200" lvl="0" indent="-3492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ts val="1900"/>
                        <a:buFont typeface="Avenir"/>
                        <a:buChar char="●"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Respectful of religious holidays</a:t>
                      </a:r>
                      <a:endParaRPr sz="1800" dirty="0">
                        <a:solidFill>
                          <a:schemeClr val="bg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8CCB13A-F82B-4992-A492-97A962E9EC08}"/>
              </a:ext>
            </a:extLst>
          </p:cNvPr>
          <p:cNvSpPr txBox="1">
            <a:spLocks/>
          </p:cNvSpPr>
          <p:nvPr/>
        </p:nvSpPr>
        <p:spPr>
          <a:xfrm>
            <a:off x="4706252" y="4840513"/>
            <a:ext cx="4114800" cy="23862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800">
                <a:solidFill>
                  <a:schemeClr val="bg1"/>
                </a:solidFill>
              </a:rPr>
              <a:t>FCPS 2023-24 DRAFT SCHOOL YEAR CALENDAR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31C73E1-7255-4EA8-BE46-8EC59DC419FA}"/>
              </a:ext>
            </a:extLst>
          </p:cNvPr>
          <p:cNvSpPr txBox="1">
            <a:spLocks/>
          </p:cNvSpPr>
          <p:nvPr/>
        </p:nvSpPr>
        <p:spPr>
          <a:xfrm>
            <a:off x="8696958" y="4767942"/>
            <a:ext cx="425798" cy="3481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None/>
              <a:defRPr sz="900">
                <a:solidFill>
                  <a:schemeClr val="bg1"/>
                </a:solidFill>
              </a:defRPr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3988-1249-46EC-A4EE-EEC55A28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8955"/>
            <a:ext cx="8520600" cy="5727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Calendar</a:t>
            </a:r>
            <a:r>
              <a:rPr lang="en-US"/>
              <a:t> </a:t>
            </a:r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Decision-making Criteria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118DC-8100-8349-7447-63E50445735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5</a:t>
            </a:fld>
            <a:endParaRPr lang="en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CF28379-76B1-4A92-B9B2-429AD50D4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158334"/>
              </p:ext>
            </p:extLst>
          </p:nvPr>
        </p:nvGraphicFramePr>
        <p:xfrm>
          <a:off x="300147" y="885314"/>
          <a:ext cx="8515473" cy="32583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57473">
                  <a:extLst>
                    <a:ext uri="{9D8B030D-6E8A-4147-A177-3AD203B41FA5}">
                      <a16:colId xmlns:a16="http://schemas.microsoft.com/office/drawing/2014/main" val="240980427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5486309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5597557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5199248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85430849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76563552"/>
                    </a:ext>
                  </a:extLst>
                </a:gridCol>
              </a:tblGrid>
              <a:tr h="229287"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Surrounding Jurisdictions’ Calendars 2023-24</a:t>
                      </a: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188273"/>
                  </a:ext>
                </a:extLst>
              </a:tr>
              <a:tr h="229287">
                <a:tc>
                  <a:txBody>
                    <a:bodyPr/>
                    <a:lstStyle/>
                    <a:p>
                      <a:pPr algn="ctr" rtl="0" fontAlgn="b"/>
                      <a:endParaRPr lang="en-US" sz="9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Loudoun County</a:t>
                      </a:r>
                    </a:p>
                  </a:txBody>
                  <a:tcPr marL="9144" marR="9144"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Prince William County</a:t>
                      </a:r>
                    </a:p>
                  </a:txBody>
                  <a:tcPr marL="9144" marR="9144"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Arlington County</a:t>
                      </a:r>
                    </a:p>
                  </a:txBody>
                  <a:tcPr marL="9144" marR="9144"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Alexandria City</a:t>
                      </a:r>
                    </a:p>
                  </a:txBody>
                  <a:tcPr marL="9144" marR="9144"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Montgomery County</a:t>
                      </a:r>
                    </a:p>
                  </a:txBody>
                  <a:tcPr marL="9144" marR="9144"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943654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First Day of School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August 24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August 21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August 28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August 21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August 28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486246562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Rosh Hashanah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Observed September 15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502186347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Yom Kippur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423526666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Election Day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Student 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Student 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Student 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Student 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Student Holiday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93292275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Veterans Day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Observed November 10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Observed November 10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Student Holiday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104474089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Diwali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Observed November 14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235491798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Winter Break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December 21 - January 1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December 21 - January 1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December 21 - January 1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December 18 - January 1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December 25 - January 1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2172956578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Lunar New Year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Observed February 9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395083020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Spring Break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March 25 - 29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March 25 - 29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March 25 - 29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March 25 - 29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March 25 - April 1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904704879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Eid Al-Fitr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Holiday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900" b="0" spc="-3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615904003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Last Day of School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cap="none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June 14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cap="none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June 7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cap="none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June 14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cap="none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June 14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cap="none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June 13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272392721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Eid Al-Adha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Summer Break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Summer Break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Summer Break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Summer Break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Summer Break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706315015"/>
                  </a:ext>
                </a:extLst>
              </a:tr>
              <a:tr h="2011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Instructional Days</a:t>
                      </a:r>
                    </a:p>
                  </a:txBody>
                  <a:tcPr marL="27432" marR="9144" marT="9144" marB="9144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180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180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180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178</a:t>
                      </a:r>
                    </a:p>
                  </a:txBody>
                  <a:tcPr marL="27432" marR="9144" marT="9144" marB="914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spc="-3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182</a:t>
                      </a:r>
                    </a:p>
                  </a:txBody>
                  <a:tcPr marL="27432" marR="9144" marT="9144" marB="9144" anchor="ctr"/>
                </a:tc>
                <a:extLst>
                  <a:ext uri="{0D108BD9-81ED-4DB2-BD59-A6C34878D82A}">
                    <a16:rowId xmlns:a16="http://schemas.microsoft.com/office/drawing/2014/main" val="324194557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EF1A3CF-7E56-4D52-B08F-74A39DACEAF7}"/>
              </a:ext>
            </a:extLst>
          </p:cNvPr>
          <p:cNvSpPr txBox="1"/>
          <p:nvPr/>
        </p:nvSpPr>
        <p:spPr>
          <a:xfrm>
            <a:off x="887828" y="4487818"/>
            <a:ext cx="777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</a:rPr>
              <a:t>FCPS calendar comparisons for 2022-23 and 2023-24 (drafts) are attached to the agenda item in BoardDocs</a:t>
            </a:r>
          </a:p>
        </p:txBody>
      </p:sp>
    </p:spTree>
    <p:extLst>
      <p:ext uri="{BB962C8B-B14F-4D97-AF65-F5344CB8AC3E}">
        <p14:creationId xmlns:p14="http://schemas.microsoft.com/office/powerpoint/2010/main" val="199857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33"/>
          <p:cNvGraphicFramePr/>
          <p:nvPr>
            <p:extLst>
              <p:ext uri="{D42A27DB-BD31-4B8C-83A1-F6EECF244321}">
                <p14:modId xmlns:p14="http://schemas.microsoft.com/office/powerpoint/2010/main" val="2146258656"/>
              </p:ext>
            </p:extLst>
          </p:nvPr>
        </p:nvGraphicFramePr>
        <p:xfrm>
          <a:off x="268950" y="1067460"/>
          <a:ext cx="8606100" cy="9906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78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7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Student a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nd</a:t>
                      </a: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 Staff Absence Data</a:t>
                      </a:r>
                      <a:endParaRPr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Absence data has been collected and is posted to BoardDocs for the following dates: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2561434-B903-4B56-BAFA-1B16ACCD5255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Calendar</a:t>
            </a:r>
            <a:r>
              <a:rPr lang="en-US"/>
              <a:t> </a:t>
            </a:r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Decision-making Criteria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AE8006-54F8-4912-8EF3-0C584278E2B8}"/>
              </a:ext>
            </a:extLst>
          </p:cNvPr>
          <p:cNvSpPr txBox="1">
            <a:spLocks/>
          </p:cNvSpPr>
          <p:nvPr/>
        </p:nvSpPr>
        <p:spPr>
          <a:xfrm>
            <a:off x="4706252" y="4840513"/>
            <a:ext cx="4114800" cy="23862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800">
                <a:solidFill>
                  <a:schemeClr val="bg1"/>
                </a:solidFill>
              </a:rPr>
              <a:t>FCPS 2023-24 DRAFT SCHOOL YEAR CALENDAR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182DF97-0171-4305-8A05-5F8A2E671D47}"/>
              </a:ext>
            </a:extLst>
          </p:cNvPr>
          <p:cNvSpPr txBox="1">
            <a:spLocks/>
          </p:cNvSpPr>
          <p:nvPr/>
        </p:nvSpPr>
        <p:spPr>
          <a:xfrm>
            <a:off x="8696958" y="4767942"/>
            <a:ext cx="425798" cy="3481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None/>
              <a:defRPr sz="900">
                <a:solidFill>
                  <a:schemeClr val="bg1"/>
                </a:solidFill>
              </a:defRPr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fld id="{00000000-1234-1234-1234-123412341234}" type="slidenum">
              <a:rPr lang="en" smtClean="0"/>
              <a:pPr/>
              <a:t>6</a:t>
            </a:fld>
            <a:endParaRPr lang="e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17AB57-F455-4220-B083-A9595B0D6312}"/>
              </a:ext>
            </a:extLst>
          </p:cNvPr>
          <p:cNvSpPr txBox="1"/>
          <p:nvPr/>
        </p:nvSpPr>
        <p:spPr>
          <a:xfrm>
            <a:off x="2641261" y="1724838"/>
            <a:ext cx="328009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Bodhi Day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Día de los Muertos (11/1)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Día de los Muertos (11/2)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Diwali*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Eid Al-Adha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Eid al-Fitr*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day of Ramadan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Lunar New Year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Orthodox Christmas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A019B9-5D22-43AC-92A7-8FF707A18C0A}"/>
              </a:ext>
            </a:extLst>
          </p:cNvPr>
          <p:cNvSpPr txBox="1"/>
          <p:nvPr/>
        </p:nvSpPr>
        <p:spPr>
          <a:xfrm>
            <a:off x="5313678" y="1724838"/>
            <a:ext cx="33832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Orthodox Epiphany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Orthodox Good Friday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Passover - 1st Full Day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Passover - Last Day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Rosh Hashanah – 1st Full Day*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Theravada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Kings Day/Epiphany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Veterans Day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81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Yom Kippur*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7E48F6-CCBB-42FF-96D2-450DB8EA993E}"/>
              </a:ext>
            </a:extLst>
          </p:cNvPr>
          <p:cNvSpPr txBox="1"/>
          <p:nvPr/>
        </p:nvSpPr>
        <p:spPr>
          <a:xfrm>
            <a:off x="207624" y="4875457"/>
            <a:ext cx="44758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*Holiday recognized by at least three surrounding jurisdictions</a:t>
            </a:r>
          </a:p>
        </p:txBody>
      </p:sp>
    </p:spTree>
    <p:extLst>
      <p:ext uri="{BB962C8B-B14F-4D97-AF65-F5344CB8AC3E}">
        <p14:creationId xmlns:p14="http://schemas.microsoft.com/office/powerpoint/2010/main" val="2829624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33"/>
          <p:cNvGraphicFramePr/>
          <p:nvPr>
            <p:extLst>
              <p:ext uri="{D42A27DB-BD31-4B8C-83A1-F6EECF244321}">
                <p14:modId xmlns:p14="http://schemas.microsoft.com/office/powerpoint/2010/main" val="4112776669"/>
              </p:ext>
            </p:extLst>
          </p:nvPr>
        </p:nvGraphicFramePr>
        <p:xfrm>
          <a:off x="268950" y="1067459"/>
          <a:ext cx="8606100" cy="360702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78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7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70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Calendar Survey and Webinar Highlights</a:t>
                      </a:r>
                      <a:endParaRPr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All groups preferred full student holidays for professional development days</a:t>
                      </a:r>
                    </a:p>
                    <a:p>
                      <a:pPr marL="285750" indent="-285750">
                        <a:lnSpc>
                          <a:spcPts val="2000"/>
                        </a:lnSpc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Employees with a preference preferred shortening the school day to accommodate extra planning time; families and the community preferred clustered student holidays</a:t>
                      </a:r>
                    </a:p>
                    <a:p>
                      <a:pPr marL="285750" indent="-285750">
                        <a:lnSpc>
                          <a:spcPts val="2000"/>
                        </a:lnSpc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No group favored extending the school year to add additional student holidays</a:t>
                      </a:r>
                    </a:p>
                    <a:p>
                      <a:pPr marL="285750" indent="-285750">
                        <a:lnSpc>
                          <a:spcPts val="2000"/>
                        </a:lnSpc>
                        <a:spcAft>
                          <a:spcPts val="3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Employees were unwilling to shortening Spring and Winter Breaks; families and the community were willing to shorten Winter Break by one day and to have school the day before Thanksgiving; students were willing to shorten Spring Break by one day</a:t>
                      </a: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2561434-B903-4B56-BAFA-1B16ACCD5255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Calendar</a:t>
            </a:r>
            <a:r>
              <a:rPr lang="en-US"/>
              <a:t> </a:t>
            </a:r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Decision-making Criteria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AE8006-54F8-4912-8EF3-0C584278E2B8}"/>
              </a:ext>
            </a:extLst>
          </p:cNvPr>
          <p:cNvSpPr txBox="1">
            <a:spLocks/>
          </p:cNvSpPr>
          <p:nvPr/>
        </p:nvSpPr>
        <p:spPr>
          <a:xfrm>
            <a:off x="4706252" y="4840513"/>
            <a:ext cx="4114800" cy="23862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800">
                <a:solidFill>
                  <a:schemeClr val="bg1"/>
                </a:solidFill>
              </a:rPr>
              <a:t>FCPS 2023-24 DRAFT SCHOOL YEAR CALENDAR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182DF97-0171-4305-8A05-5F8A2E671D47}"/>
              </a:ext>
            </a:extLst>
          </p:cNvPr>
          <p:cNvSpPr txBox="1">
            <a:spLocks/>
          </p:cNvSpPr>
          <p:nvPr/>
        </p:nvSpPr>
        <p:spPr>
          <a:xfrm>
            <a:off x="8696958" y="4767942"/>
            <a:ext cx="425798" cy="3481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buNone/>
              <a:defRPr sz="900">
                <a:solidFill>
                  <a:schemeClr val="bg1"/>
                </a:solidFill>
              </a:defRPr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fld id="{00000000-1234-1234-1234-123412341234}" type="slidenum">
              <a:rPr lang="en" smtClean="0"/>
              <a:pPr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07404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33"/>
          <p:cNvGraphicFramePr/>
          <p:nvPr>
            <p:extLst>
              <p:ext uri="{D42A27DB-BD31-4B8C-83A1-F6EECF244321}">
                <p14:modId xmlns:p14="http://schemas.microsoft.com/office/powerpoint/2010/main" val="3351863000"/>
              </p:ext>
            </p:extLst>
          </p:nvPr>
        </p:nvGraphicFramePr>
        <p:xfrm>
          <a:off x="268950" y="1052945"/>
          <a:ext cx="8606100" cy="360702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78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7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70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venir"/>
                          <a:cs typeface="Arial" panose="020B0604020202020204" pitchFamily="34" charset="0"/>
                          <a:sym typeface="Avenir"/>
                        </a:rPr>
                        <a:t>Calendar Survey Highlights</a:t>
                      </a:r>
                      <a:endParaRPr sz="18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venir"/>
                        <a:cs typeface="Arial" panose="020B0604020202020204" pitchFamily="34" charset="0"/>
                        <a:sym typeface="Avenir"/>
                      </a:endParaRP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All groups were somewhat happy with this year’s calendar</a:t>
                      </a:r>
                    </a:p>
                    <a:p>
                      <a:pPr marL="285750" indent="-285750">
                        <a:lnSpc>
                          <a:spcPts val="2000"/>
                        </a:lnSpc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Employees and students preferred starting two weeks before Labor day; families and the community favored starting one week before the holiday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All groups preferred longer Winter and Spring Breaks</a:t>
                      </a:r>
                    </a:p>
                    <a:p>
                      <a:pPr marL="285750" indent="-285750">
                        <a:lnSpc>
                          <a:spcPts val="2000"/>
                        </a:lnSpc>
                        <a:spcAft>
                          <a:spcPts val="600"/>
                        </a:spcAft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Families preferred a fixed date for Spring Break; students, employees and the community preferred it to rotate with the timing of Easter</a:t>
                      </a:r>
                    </a:p>
                    <a:p>
                      <a:pPr marL="285750" indent="-285750">
                        <a:lnSpc>
                          <a:spcPts val="2000"/>
                        </a:lnSpc>
                        <a:buClr>
                          <a:schemeClr val="bg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Alignment with surrounding jurisdictions was considered extremely important by employees; somewhat important by students; not at all important by families and the community</a:t>
                      </a:r>
                    </a:p>
                  </a:txBody>
                  <a:tcPr marL="91450" marR="91450" marT="45725" marB="457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2561434-B903-4B56-BAFA-1B16ACCD5255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Calendar</a:t>
            </a:r>
            <a:r>
              <a:rPr lang="en-US"/>
              <a:t> </a:t>
            </a:r>
            <a:r>
              <a:rPr lang="en-US" sz="4200">
                <a:solidFill>
                  <a:schemeClr val="accent6">
                    <a:lumMod val="75000"/>
                  </a:schemeClr>
                </a:solidFill>
              </a:rPr>
              <a:t>Decision-making Criteria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AE8006-54F8-4912-8EF3-0C584278E2B8}"/>
              </a:ext>
            </a:extLst>
          </p:cNvPr>
          <p:cNvSpPr txBox="1">
            <a:spLocks/>
          </p:cNvSpPr>
          <p:nvPr/>
        </p:nvSpPr>
        <p:spPr>
          <a:xfrm>
            <a:off x="4706252" y="4840513"/>
            <a:ext cx="4114800" cy="23862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800">
                <a:solidFill>
                  <a:schemeClr val="bg1"/>
                </a:solidFill>
              </a:rPr>
              <a:t>FCPS 2023-24 DRAFT SCHOOL YEAR CALENDAR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066C195-22AD-4DB3-BB26-559B46867720}"/>
              </a:ext>
            </a:extLst>
          </p:cNvPr>
          <p:cNvSpPr txBox="1">
            <a:spLocks/>
          </p:cNvSpPr>
          <p:nvPr/>
        </p:nvSpPr>
        <p:spPr>
          <a:xfrm>
            <a:off x="8696958" y="4767942"/>
            <a:ext cx="425798" cy="3481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None/>
              <a:defRPr sz="900">
                <a:solidFill>
                  <a:schemeClr val="bg1"/>
                </a:solidFill>
              </a:defRPr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fld id="{00000000-1234-1234-1234-123412341234}" type="slidenum">
              <a:rPr lang="en" smtClean="0"/>
              <a:pPr/>
              <a:t>8</a:t>
            </a:fld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ACEC3-A12D-44C3-9CCD-1147FD549CAE}"/>
              </a:ext>
            </a:extLst>
          </p:cNvPr>
          <p:cNvSpPr txBox="1"/>
          <p:nvPr/>
        </p:nvSpPr>
        <p:spPr>
          <a:xfrm>
            <a:off x="1057389" y="4487818"/>
            <a:ext cx="777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</a:rPr>
              <a:t>Complete survey results are attached to the agenda item in BoardDocs</a:t>
            </a:r>
          </a:p>
        </p:txBody>
      </p:sp>
    </p:spTree>
    <p:extLst>
      <p:ext uri="{BB962C8B-B14F-4D97-AF65-F5344CB8AC3E}">
        <p14:creationId xmlns:p14="http://schemas.microsoft.com/office/powerpoint/2010/main" val="4151184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3988-1249-46EC-A4EE-EEC55A28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8955"/>
            <a:ext cx="8520600" cy="5727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Calendar</a:t>
            </a:r>
            <a:r>
              <a:rPr lang="en-US"/>
              <a:t> </a:t>
            </a:r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Decision-making Criteria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118DC-8100-8349-7447-63E50445735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9</a:t>
            </a:fld>
            <a:endParaRPr lang="en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CF28379-76B1-4A92-B9B2-429AD50D4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981645"/>
              </p:ext>
            </p:extLst>
          </p:nvPr>
        </p:nvGraphicFramePr>
        <p:xfrm>
          <a:off x="311700" y="885314"/>
          <a:ext cx="8743830" cy="353941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04090">
                  <a:extLst>
                    <a:ext uri="{9D8B030D-6E8A-4147-A177-3AD203B41FA5}">
                      <a16:colId xmlns:a16="http://schemas.microsoft.com/office/drawing/2014/main" val="240980427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554863096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55975572"/>
                    </a:ext>
                  </a:extLst>
                </a:gridCol>
                <a:gridCol w="2736220">
                  <a:extLst>
                    <a:ext uri="{9D8B030D-6E8A-4147-A177-3AD203B41FA5}">
                      <a16:colId xmlns:a16="http://schemas.microsoft.com/office/drawing/2014/main" val="351992487"/>
                    </a:ext>
                  </a:extLst>
                </a:gridCol>
              </a:tblGrid>
              <a:tr h="229287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Calendar Feedback Committee Priorities</a:t>
                      </a: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188273"/>
                  </a:ext>
                </a:extLst>
              </a:tr>
              <a:tr h="229287">
                <a:tc>
                  <a:txBody>
                    <a:bodyPr/>
                    <a:lstStyle/>
                    <a:p>
                      <a:pPr algn="ctr" rtl="0" fontAlgn="b"/>
                      <a:endParaRPr lang="en-US" sz="10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Priority 1</a:t>
                      </a:r>
                    </a:p>
                  </a:txBody>
                  <a:tcPr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Priority 2</a:t>
                      </a:r>
                    </a:p>
                  </a:txBody>
                  <a:tcPr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Priority 3</a:t>
                      </a:r>
                    </a:p>
                  </a:txBody>
                  <a:tcPr marT="73152" marB="7315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94365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Group 1</a:t>
                      </a:r>
                    </a:p>
                  </a:txBody>
                  <a:tcPr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Consistency: childcare issues, neighboring county consistency, knowing in advance what was going to happen.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Inclusion and recognition of different holidays and belief systems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Have a longer-term calendar plan so that people can plan.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48624656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Group 2</a:t>
                      </a:r>
                    </a:p>
                  </a:txBody>
                  <a:tcPr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 synchronous or asynchronous instruction - it is not accessible or equitable for multiple populations. 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Keep length of school year the same (shorter would be OK, as long as there is no negative impact to instructional time and teacher preparation)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Keeping the religious diversity in the calendar - find creative ways to address the childcare and food insecurity concerns - collaborate with community &amp; support staff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502186347"/>
                  </a:ext>
                </a:extLst>
              </a:tr>
              <a:tr h="22928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Group 3</a:t>
                      </a:r>
                    </a:p>
                  </a:txBody>
                  <a:tcPr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consistency of learning time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Not to touch winter and spring break (aligned with Easter)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keep religious holidays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42352666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Group 4</a:t>
                      </a:r>
                    </a:p>
                  </a:txBody>
                  <a:tcPr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Basic skeleton framework of the calendar is consistent &amp; predictable year to year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It appears across all groups that the longer winter break and spring break are the priority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Avoid asynchronous days as a solution to the number of days issue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31231736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Group 5</a:t>
                      </a:r>
                    </a:p>
                  </a:txBody>
                  <a:tcPr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Keep the religious holidays for students and teachers.</a:t>
                      </a: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Avoid Asynchronous learning and keep more face-to-face teaching time</a:t>
                      </a:r>
                    </a:p>
                  </a:txBody>
                  <a:tcPr marT="91440" marB="9144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Consider early school opening dates based on the equity and teachers satisfaction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9329227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Group 6</a:t>
                      </a:r>
                    </a:p>
                  </a:txBody>
                  <a:tcPr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needs to be a focus on operational needs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need creative solutions to balance needs of religious minorities, differently abled, economically disadvantaged, military and others who are not always able to participate - because large minorities appear in almost all survey questions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spc="-3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we did not get to a third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39508302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0209A8B-29C1-4E1B-BC1E-B0FCC54547B9}"/>
              </a:ext>
            </a:extLst>
          </p:cNvPr>
          <p:cNvSpPr txBox="1"/>
          <p:nvPr/>
        </p:nvSpPr>
        <p:spPr>
          <a:xfrm>
            <a:off x="984819" y="4495075"/>
            <a:ext cx="777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</a:rPr>
              <a:t>Additional information on the Calendar Feedback Committee is attached to the agenda item in BoardDocs</a:t>
            </a:r>
          </a:p>
        </p:txBody>
      </p:sp>
    </p:spTree>
    <p:extLst>
      <p:ext uri="{BB962C8B-B14F-4D97-AF65-F5344CB8AC3E}">
        <p14:creationId xmlns:p14="http://schemas.microsoft.com/office/powerpoint/2010/main" val="420564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872" y="0"/>
            <a:ext cx="1164639" cy="116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descr="Students seated in library." title="Elementary School Students"/>
          <p:cNvPicPr preferRelativeResize="0"/>
          <p:nvPr/>
        </p:nvPicPr>
        <p:blipFill rotWithShape="1">
          <a:blip r:embed="rId4">
            <a:alphaModFix/>
          </a:blip>
          <a:srcRect l="29024" t="9730" r="18913"/>
          <a:stretch/>
        </p:blipFill>
        <p:spPr>
          <a:xfrm>
            <a:off x="0" y="0"/>
            <a:ext cx="44494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65437" b="12265"/>
          <a:stretch/>
        </p:blipFill>
        <p:spPr>
          <a:xfrm>
            <a:off x="0" y="4001436"/>
            <a:ext cx="9144000" cy="114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96" y="3425350"/>
            <a:ext cx="1426907" cy="14269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05925" y="1333618"/>
            <a:ext cx="4572000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B5BD00"/>
                </a:solidFill>
                <a:latin typeface="Avenir"/>
                <a:ea typeface="Avenir"/>
                <a:cs typeface="Avenir"/>
                <a:sym typeface="Avenir"/>
              </a:rPr>
              <a:t>2023-24 Draft 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B5BD00"/>
                </a:solidFill>
                <a:latin typeface="Avenir"/>
                <a:ea typeface="Avenir"/>
                <a:cs typeface="Avenir"/>
                <a:sym typeface="Avenir"/>
              </a:rPr>
              <a:t>Proposed Calendars: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Blue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Orange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Green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Purple</a:t>
            </a:r>
            <a:endParaRPr sz="2700" b="1" dirty="0">
              <a:solidFill>
                <a:srgbClr val="B5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10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3988-1249-46EC-A4EE-EEC55A28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7437"/>
            <a:ext cx="8520600" cy="572700"/>
          </a:xfrm>
        </p:spPr>
        <p:txBody>
          <a:bodyPr>
            <a:normAutofit/>
          </a:bodyPr>
          <a:lstStyle/>
          <a:p>
            <a:r>
              <a:rPr lang="en-US" dirty="0"/>
              <a:t>Framework for Draft FCPS Calendars: Key Differences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69712-EDC5-A927-4261-588B3DDE79C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11</a:t>
            </a:fld>
            <a:endParaRPr lang="en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0A80E1A-6B92-4139-8BE7-DD33FBA5C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945336"/>
              </p:ext>
            </p:extLst>
          </p:nvPr>
        </p:nvGraphicFramePr>
        <p:xfrm>
          <a:off x="909514" y="984600"/>
          <a:ext cx="7680960" cy="33467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40980427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55486309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5597557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5199248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854308496"/>
                    </a:ext>
                  </a:extLst>
                </a:gridCol>
              </a:tblGrid>
              <a:tr h="457200"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venir"/>
                        </a:rPr>
                        <a:t>FCPS Proposed Draft Calendars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venir"/>
                      </a:endParaRPr>
                    </a:p>
                  </a:txBody>
                  <a:tcPr marL="9144" marR="9144" marT="9144" marB="9144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venir"/>
                      </a:endParaRPr>
                    </a:p>
                  </a:txBody>
                  <a:tcPr marL="9144" marR="9144" marT="9144" marB="9144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venir"/>
                      </a:endParaRPr>
                    </a:p>
                  </a:txBody>
                  <a:tcPr marL="9144" marR="9144" marT="9144" marB="9144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venir"/>
                      </a:endParaRPr>
                    </a:p>
                  </a:txBody>
                  <a:tcPr marL="9144" marR="9144" marT="9144" marB="9144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47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venir"/>
                        </a:rPr>
                        <a:t>Date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venir"/>
                        </a:rPr>
                        <a:t>Blue </a:t>
                      </a:r>
                    </a:p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venir"/>
                        </a:rPr>
                        <a:t>Version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venir"/>
                        </a:rPr>
                        <a:t>Orange Version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venir"/>
                        </a:rPr>
                        <a:t>Green </a:t>
                      </a:r>
                    </a:p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venir"/>
                        </a:rPr>
                        <a:t>Version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venir"/>
                        </a:rPr>
                        <a:t>Purple </a:t>
                      </a:r>
                    </a:p>
                    <a:p>
                      <a:pPr algn="ctr" rtl="0" fontAlgn="b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venir"/>
                        </a:rPr>
                        <a:t>Version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943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venir"/>
                        </a:rPr>
                        <a:t>First Day of School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2 weeks before Labor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2 weeks before Labor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1 week before labor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2 weeks before Labor 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6246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venir"/>
                        </a:rPr>
                        <a:t>Winter Break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Two weeks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Less than two weeks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Less than two weeks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Two weeks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956578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venir"/>
                        </a:rPr>
                        <a:t>Last Day of School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Variable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727694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Avenir"/>
                        </a:rPr>
                        <a:t>Instructional Days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"/>
                        </a:rPr>
                        <a:t>177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19455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98E5A7-E6AC-455B-A4EA-0F2480362962}"/>
              </a:ext>
            </a:extLst>
          </p:cNvPr>
          <p:cNvSpPr txBox="1"/>
          <p:nvPr/>
        </p:nvSpPr>
        <p:spPr>
          <a:xfrm>
            <a:off x="1696565" y="4490943"/>
            <a:ext cx="5896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A complete calendar framework is attached to the agenda item in BoardDocs</a:t>
            </a:r>
          </a:p>
        </p:txBody>
      </p:sp>
    </p:spTree>
    <p:extLst>
      <p:ext uri="{BB962C8B-B14F-4D97-AF65-F5344CB8AC3E}">
        <p14:creationId xmlns:p14="http://schemas.microsoft.com/office/powerpoint/2010/main" val="17763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863988-1249-46EC-A4EE-EEC55A28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2023-24</a:t>
            </a:r>
            <a:br>
              <a:rPr lang="en-US" dirty="0"/>
            </a:br>
            <a:r>
              <a:rPr lang="en-US" dirty="0"/>
              <a:t>Blue Option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E9A92-4E8D-4076-AFD8-DE08E4F66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755" y="1389600"/>
            <a:ext cx="3085841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21</a:t>
            </a:r>
            <a:br>
              <a:rPr lang="en-US" sz="1500" dirty="0"/>
            </a:br>
            <a:r>
              <a:rPr lang="en-US" sz="1400" dirty="0"/>
              <a:t>(2 weeks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14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2 weeks + 1 day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6AF45-3AE4-6787-8347-9DB41AF9C96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12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F2E01-382A-47A3-BD3B-19322BFFF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487" y="253999"/>
            <a:ext cx="5683324" cy="4444651"/>
          </a:xfrm>
          <a:prstGeom prst="rect">
            <a:avLst/>
          </a:prstGeom>
        </p:spPr>
      </p:pic>
      <p:graphicFrame>
        <p:nvGraphicFramePr>
          <p:cNvPr id="10" name="Google Shape;64;p9">
            <a:extLst>
              <a:ext uri="{FF2B5EF4-FFF2-40B4-BE49-F238E27FC236}">
                <a16:creationId xmlns:a16="http://schemas.microsoft.com/office/drawing/2014/main" id="{603A272D-CFD4-4B2E-AC44-FA032F295B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0128985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2023-24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9136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26D0C9-DE45-4817-9409-B12EF18022A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8E3911-859C-4F8E-B1EF-1BC13B99A081}"/>
              </a:ext>
            </a:extLst>
          </p:cNvPr>
          <p:cNvSpPr txBox="1">
            <a:spLocks/>
          </p:cNvSpPr>
          <p:nvPr/>
        </p:nvSpPr>
        <p:spPr>
          <a:xfrm>
            <a:off x="311700" y="543141"/>
            <a:ext cx="2808000" cy="7557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200" dirty="0"/>
              <a:t>2023-24</a:t>
            </a:r>
            <a:br>
              <a:rPr lang="en-US" sz="2200" dirty="0"/>
            </a:br>
            <a:r>
              <a:rPr lang="en-US" sz="2200" dirty="0"/>
              <a:t>Orange Option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A474A21-AA36-434A-A56F-9D6152C63252}"/>
              </a:ext>
            </a:extLst>
          </p:cNvPr>
          <p:cNvSpPr txBox="1">
            <a:spLocks/>
          </p:cNvSpPr>
          <p:nvPr/>
        </p:nvSpPr>
        <p:spPr>
          <a:xfrm>
            <a:off x="311700" y="1462153"/>
            <a:ext cx="2678243" cy="31794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Starts: August 21</a:t>
            </a:r>
            <a:br>
              <a:rPr lang="en-US" sz="1500" dirty="0"/>
            </a:br>
            <a:r>
              <a:rPr lang="en-US" dirty="0"/>
              <a:t>(2 weeks before Labor Day)</a:t>
            </a:r>
          </a:p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Ends: June 11</a:t>
            </a:r>
          </a:p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Winter Break: 8 days</a:t>
            </a:r>
          </a:p>
          <a:p>
            <a:pPr marL="231775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8" name="Google Shape;64;p9">
            <a:extLst>
              <a:ext uri="{FF2B5EF4-FFF2-40B4-BE49-F238E27FC236}">
                <a16:creationId xmlns:a16="http://schemas.microsoft.com/office/drawing/2014/main" id="{B0E64F68-3EE9-4385-855A-4437E4184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0559726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2023-24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9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E9B675C-67B1-43C6-813B-D1928B87D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078" y="147723"/>
            <a:ext cx="5761961" cy="452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78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14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2023-24</a:t>
            </a:r>
            <a:br>
              <a:rPr lang="en-US" dirty="0"/>
            </a:br>
            <a:r>
              <a:rPr lang="en-US" dirty="0"/>
              <a:t>Green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389600"/>
            <a:ext cx="2678243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28</a:t>
            </a:r>
            <a:br>
              <a:rPr lang="en-US" sz="1500" dirty="0"/>
            </a:br>
            <a:r>
              <a:rPr lang="en-US" sz="1400" dirty="0"/>
              <a:t>(1 week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20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8 days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4760124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2023-24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3DFAA57-53D6-4E1A-8CAF-AFAB63834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501" y="134202"/>
            <a:ext cx="5829702" cy="453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9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15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2023-24</a:t>
            </a:r>
            <a:br>
              <a:rPr lang="en-US" dirty="0"/>
            </a:br>
            <a:r>
              <a:rPr lang="en-US" dirty="0"/>
              <a:t>Purple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943" y="1389600"/>
            <a:ext cx="2989427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21</a:t>
            </a:r>
            <a:br>
              <a:rPr lang="en-US" sz="1500" dirty="0"/>
            </a:br>
            <a:r>
              <a:rPr lang="en-US" sz="1400" dirty="0"/>
              <a:t>(2 weeks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13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spc="-30" dirty="0"/>
              <a:t>Winter Break: 2 weeks + 1 day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177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4958714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2023-24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DC95B64-C871-420C-A72F-DBB2DFFF6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4230" y="140140"/>
            <a:ext cx="5839658" cy="453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09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872" y="0"/>
            <a:ext cx="1164639" cy="116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descr="Students seated in library." title="Elementary School Students"/>
          <p:cNvPicPr preferRelativeResize="0"/>
          <p:nvPr/>
        </p:nvPicPr>
        <p:blipFill rotWithShape="1">
          <a:blip r:embed="rId4">
            <a:alphaModFix/>
          </a:blip>
          <a:srcRect l="29024" t="9730" r="18913"/>
          <a:stretch/>
        </p:blipFill>
        <p:spPr>
          <a:xfrm>
            <a:off x="0" y="0"/>
            <a:ext cx="44494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65437" b="12265"/>
          <a:stretch/>
        </p:blipFill>
        <p:spPr>
          <a:xfrm>
            <a:off x="0" y="4001436"/>
            <a:ext cx="9144000" cy="114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96" y="3425350"/>
            <a:ext cx="1426907" cy="14269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10701" y="1740725"/>
            <a:ext cx="4572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dirty="0">
                <a:solidFill>
                  <a:srgbClr val="B5BD00"/>
                </a:solidFill>
                <a:latin typeface="Avenir"/>
                <a:sym typeface="Avenir"/>
              </a:rPr>
              <a:t>Questions and D</a:t>
            </a: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i</a:t>
            </a:r>
            <a:r>
              <a:rPr lang="en" sz="2700" b="1" dirty="0">
                <a:solidFill>
                  <a:srgbClr val="B5BD00"/>
                </a:solidFill>
                <a:latin typeface="Avenir"/>
                <a:sym typeface="Avenir"/>
              </a:rPr>
              <a:t>scussion </a:t>
            </a:r>
            <a:endParaRPr sz="2700" b="1" dirty="0"/>
          </a:p>
        </p:txBody>
      </p:sp>
    </p:spTree>
    <p:extLst>
      <p:ext uri="{BB962C8B-B14F-4D97-AF65-F5344CB8AC3E}">
        <p14:creationId xmlns:p14="http://schemas.microsoft.com/office/powerpoint/2010/main" val="3557732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E1140A-57C8-484E-BC03-A474A19B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836057"/>
            <a:ext cx="8520600" cy="760187"/>
          </a:xfrm>
        </p:spPr>
        <p:txBody>
          <a:bodyPr>
            <a:normAutofit/>
          </a:bodyPr>
          <a:lstStyle/>
          <a:p>
            <a:r>
              <a:rPr lang="en-US" sz="3600" dirty="0"/>
              <a:t>Appendix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069434-7714-417A-9687-323E53DEA4E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716963" y="4767263"/>
            <a:ext cx="427037" cy="34925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14914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872" y="0"/>
            <a:ext cx="1164639" cy="116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descr="Students seated in library." title="Elementary School Students"/>
          <p:cNvPicPr preferRelativeResize="0"/>
          <p:nvPr/>
        </p:nvPicPr>
        <p:blipFill rotWithShape="1">
          <a:blip r:embed="rId4">
            <a:alphaModFix/>
          </a:blip>
          <a:srcRect l="29024" t="9730" r="18913"/>
          <a:stretch/>
        </p:blipFill>
        <p:spPr>
          <a:xfrm>
            <a:off x="0" y="0"/>
            <a:ext cx="44494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65437" b="12265"/>
          <a:stretch/>
        </p:blipFill>
        <p:spPr>
          <a:xfrm>
            <a:off x="0" y="4001436"/>
            <a:ext cx="9144000" cy="114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96" y="3425350"/>
            <a:ext cx="1426907" cy="14269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05925" y="1333618"/>
            <a:ext cx="4572000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B5BD00"/>
                </a:solidFill>
                <a:latin typeface="Avenir"/>
                <a:ea typeface="Avenir"/>
                <a:cs typeface="Avenir"/>
                <a:sym typeface="Avenir"/>
              </a:rPr>
              <a:t>Blue Draft Options:</a:t>
            </a:r>
            <a:endParaRPr lang="en-US" sz="2700" b="1" dirty="0">
              <a:solidFill>
                <a:srgbClr val="B5BD00"/>
              </a:solidFill>
              <a:latin typeface="Avenir"/>
              <a:sym typeface="Avenir"/>
            </a:endParaRP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2024-25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2025-26</a:t>
            </a:r>
            <a:endParaRPr sz="2700" b="1" dirty="0">
              <a:solidFill>
                <a:srgbClr val="B5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92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19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2024-25</a:t>
            </a:r>
            <a:br>
              <a:rPr lang="en-US" dirty="0"/>
            </a:br>
            <a:r>
              <a:rPr lang="en-US" dirty="0"/>
              <a:t>Blue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389600"/>
            <a:ext cx="2678243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19</a:t>
            </a:r>
            <a:br>
              <a:rPr lang="en-US" sz="1500" dirty="0"/>
            </a:br>
            <a:r>
              <a:rPr lang="en-US" sz="1400" dirty="0"/>
              <a:t>(2 weeks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13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2 weeks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0260037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2024-25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E8518CAE-21B9-4ABE-B70E-6D9887AF4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923" y="183932"/>
            <a:ext cx="5828215" cy="448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68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20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2025-26</a:t>
            </a:r>
            <a:br>
              <a:rPr lang="en-US" dirty="0"/>
            </a:br>
            <a:r>
              <a:rPr lang="en-US" dirty="0"/>
              <a:t>Blue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389600"/>
            <a:ext cx="2678243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18</a:t>
            </a:r>
            <a:br>
              <a:rPr lang="en-US" sz="1500" dirty="0"/>
            </a:br>
            <a:r>
              <a:rPr lang="en-US" sz="1400" dirty="0"/>
              <a:t>(2 weeks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17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2 weeks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5537180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2022-24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2025-26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AE95348-34FD-4EB9-AB20-A79C1B665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923" y="134202"/>
            <a:ext cx="5860359" cy="455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91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872" y="0"/>
            <a:ext cx="1164639" cy="116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descr="Students seated in library." title="Elementary School Students"/>
          <p:cNvPicPr preferRelativeResize="0"/>
          <p:nvPr/>
        </p:nvPicPr>
        <p:blipFill rotWithShape="1">
          <a:blip r:embed="rId4">
            <a:alphaModFix/>
          </a:blip>
          <a:srcRect l="29024" t="9730" r="18913"/>
          <a:stretch/>
        </p:blipFill>
        <p:spPr>
          <a:xfrm>
            <a:off x="0" y="0"/>
            <a:ext cx="44494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65437" b="12265"/>
          <a:stretch/>
        </p:blipFill>
        <p:spPr>
          <a:xfrm>
            <a:off x="0" y="4001436"/>
            <a:ext cx="9144000" cy="114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96" y="3425350"/>
            <a:ext cx="1426907" cy="14269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05925" y="1333618"/>
            <a:ext cx="4572000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B5BD00"/>
                </a:solidFill>
                <a:latin typeface="Avenir"/>
                <a:ea typeface="Avenir"/>
                <a:cs typeface="Avenir"/>
                <a:sym typeface="Avenir"/>
              </a:rPr>
              <a:t>Orange Draft Options: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2024-25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2025-26</a:t>
            </a:r>
            <a:endParaRPr sz="2700" b="1" dirty="0">
              <a:solidFill>
                <a:srgbClr val="B5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0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26D0C9-DE45-4817-9409-B12EF18022A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22</a:t>
            </a:fld>
            <a:endParaRPr lang="en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8E3911-859C-4F8E-B1EF-1BC13B99A081}"/>
              </a:ext>
            </a:extLst>
          </p:cNvPr>
          <p:cNvSpPr txBox="1">
            <a:spLocks/>
          </p:cNvSpPr>
          <p:nvPr/>
        </p:nvSpPr>
        <p:spPr>
          <a:xfrm>
            <a:off x="311700" y="543141"/>
            <a:ext cx="2808000" cy="7557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200" dirty="0"/>
              <a:t>2024-25</a:t>
            </a:r>
            <a:br>
              <a:rPr lang="en-US" sz="2200" dirty="0"/>
            </a:br>
            <a:r>
              <a:rPr lang="en-US" sz="2200" dirty="0"/>
              <a:t>Orange Option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A474A21-AA36-434A-A56F-9D6152C63252}"/>
              </a:ext>
            </a:extLst>
          </p:cNvPr>
          <p:cNvSpPr txBox="1">
            <a:spLocks/>
          </p:cNvSpPr>
          <p:nvPr/>
        </p:nvSpPr>
        <p:spPr>
          <a:xfrm>
            <a:off x="311700" y="1462153"/>
            <a:ext cx="2678243" cy="31794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Starts: August 19</a:t>
            </a:r>
            <a:br>
              <a:rPr lang="en-US" sz="1500" dirty="0"/>
            </a:br>
            <a:r>
              <a:rPr lang="en-US" dirty="0"/>
              <a:t>(2 weeks before Labor Day)</a:t>
            </a:r>
          </a:p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Ends: June 11</a:t>
            </a:r>
          </a:p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Winter Break: 8 days</a:t>
            </a:r>
          </a:p>
          <a:p>
            <a:pPr marL="231775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8" name="Google Shape;64;p9">
            <a:extLst>
              <a:ext uri="{FF2B5EF4-FFF2-40B4-BE49-F238E27FC236}">
                <a16:creationId xmlns:a16="http://schemas.microsoft.com/office/drawing/2014/main" id="{B0E64F68-3EE9-4385-855A-4437E4184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088237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2024-25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427FEDB-0E8A-481F-8499-F4176227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923" y="111179"/>
            <a:ext cx="5904010" cy="455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4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26D0C9-DE45-4817-9409-B12EF18022A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23</a:t>
            </a:fld>
            <a:endParaRPr lang="en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8E3911-859C-4F8E-B1EF-1BC13B99A081}"/>
              </a:ext>
            </a:extLst>
          </p:cNvPr>
          <p:cNvSpPr txBox="1">
            <a:spLocks/>
          </p:cNvSpPr>
          <p:nvPr/>
        </p:nvSpPr>
        <p:spPr>
          <a:xfrm>
            <a:off x="311700" y="543141"/>
            <a:ext cx="2808000" cy="7557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200" dirty="0"/>
              <a:t>2025-26</a:t>
            </a:r>
            <a:br>
              <a:rPr lang="en-US" sz="2200" dirty="0"/>
            </a:br>
            <a:r>
              <a:rPr lang="en-US" sz="2200" dirty="0"/>
              <a:t>Orange Option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A474A21-AA36-434A-A56F-9D6152C63252}"/>
              </a:ext>
            </a:extLst>
          </p:cNvPr>
          <p:cNvSpPr txBox="1">
            <a:spLocks/>
          </p:cNvSpPr>
          <p:nvPr/>
        </p:nvSpPr>
        <p:spPr>
          <a:xfrm>
            <a:off x="311700" y="1462153"/>
            <a:ext cx="2678243" cy="31794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Starts: August 18</a:t>
            </a:r>
            <a:br>
              <a:rPr lang="en-US" sz="1500" dirty="0"/>
            </a:br>
            <a:r>
              <a:rPr lang="en-US" dirty="0"/>
              <a:t>(2 weeks before Labor Day)</a:t>
            </a:r>
          </a:p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Ends: June 15</a:t>
            </a:r>
          </a:p>
          <a:p>
            <a:pPr marL="227013" indent="-1698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Winter Break: 8 days</a:t>
            </a:r>
          </a:p>
          <a:p>
            <a:pPr marL="231775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8" name="Google Shape;64;p9">
            <a:extLst>
              <a:ext uri="{FF2B5EF4-FFF2-40B4-BE49-F238E27FC236}">
                <a16:creationId xmlns:a16="http://schemas.microsoft.com/office/drawing/2014/main" id="{B0E64F68-3EE9-4385-855A-4437E4184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6135004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2025-26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A8CA3BD-A148-4459-9047-CC70AD051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090" y="128951"/>
            <a:ext cx="5820076" cy="451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72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872" y="0"/>
            <a:ext cx="1164639" cy="116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descr="Students seated in library." title="Elementary School Students"/>
          <p:cNvPicPr preferRelativeResize="0"/>
          <p:nvPr/>
        </p:nvPicPr>
        <p:blipFill rotWithShape="1">
          <a:blip r:embed="rId4">
            <a:alphaModFix/>
          </a:blip>
          <a:srcRect l="29024" t="9730" r="18913"/>
          <a:stretch/>
        </p:blipFill>
        <p:spPr>
          <a:xfrm>
            <a:off x="0" y="0"/>
            <a:ext cx="44494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65437" b="12265"/>
          <a:stretch/>
        </p:blipFill>
        <p:spPr>
          <a:xfrm>
            <a:off x="0" y="4001436"/>
            <a:ext cx="9144000" cy="114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96" y="3425350"/>
            <a:ext cx="1426907" cy="14269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05925" y="1333618"/>
            <a:ext cx="4572000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B5BD00"/>
                </a:solidFill>
                <a:latin typeface="Avenir"/>
                <a:ea typeface="Avenir"/>
                <a:cs typeface="Avenir"/>
                <a:sym typeface="Avenir"/>
              </a:rPr>
              <a:t>Green Draft Options: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2024-25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2025-26</a:t>
            </a:r>
            <a:endParaRPr sz="2700" b="1" dirty="0">
              <a:solidFill>
                <a:srgbClr val="B5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6439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2024-25</a:t>
            </a:r>
            <a:br>
              <a:rPr lang="en-US" dirty="0"/>
            </a:br>
            <a:r>
              <a:rPr lang="en-US" dirty="0"/>
              <a:t>Green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389600"/>
            <a:ext cx="2678243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26</a:t>
            </a:r>
            <a:br>
              <a:rPr lang="en-US" sz="1500" dirty="0"/>
            </a:br>
            <a:r>
              <a:rPr lang="en-US" sz="1400" dirty="0"/>
              <a:t>(1 week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18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8 days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2732539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2024-25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89C8BA0-B271-44C9-9046-0AFC70AAF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471" y="112431"/>
            <a:ext cx="5900090" cy="45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0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26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2025-26</a:t>
            </a:r>
            <a:br>
              <a:rPr lang="en-US" dirty="0"/>
            </a:br>
            <a:r>
              <a:rPr lang="en-US" dirty="0"/>
              <a:t>Green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389600"/>
            <a:ext cx="2678243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25</a:t>
            </a:r>
            <a:br>
              <a:rPr lang="en-US" sz="1500" dirty="0"/>
            </a:br>
            <a:r>
              <a:rPr lang="en-US" sz="1400" dirty="0"/>
              <a:t>(1 week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23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8 days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180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51140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2024-25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E3A59AF-5751-4BB1-BAA2-80F619E0A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437" y="101438"/>
            <a:ext cx="5854031" cy="45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95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8872" y="0"/>
            <a:ext cx="1164639" cy="1164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descr="Students seated in library." title="Elementary School Students"/>
          <p:cNvPicPr preferRelativeResize="0"/>
          <p:nvPr/>
        </p:nvPicPr>
        <p:blipFill rotWithShape="1">
          <a:blip r:embed="rId4">
            <a:alphaModFix/>
          </a:blip>
          <a:srcRect l="29024" t="9730" r="18913"/>
          <a:stretch/>
        </p:blipFill>
        <p:spPr>
          <a:xfrm>
            <a:off x="0" y="0"/>
            <a:ext cx="44494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t="65437" b="12265"/>
          <a:stretch/>
        </p:blipFill>
        <p:spPr>
          <a:xfrm>
            <a:off x="0" y="4001436"/>
            <a:ext cx="9144000" cy="114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8696" y="3425350"/>
            <a:ext cx="1426907" cy="142690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505925" y="1333618"/>
            <a:ext cx="4572000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B5BD00"/>
                </a:solidFill>
                <a:latin typeface="Avenir"/>
                <a:ea typeface="Avenir"/>
                <a:cs typeface="Avenir"/>
                <a:sym typeface="Avenir"/>
              </a:rPr>
              <a:t>Purple Draft Options: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2023-24</a:t>
            </a:r>
          </a:p>
          <a:p>
            <a:pPr marL="0" marR="0" lvl="0" indent="0" algn="ctr" rtl="0">
              <a:lnSpc>
                <a:spcPct val="10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B5BD00"/>
                </a:solidFill>
                <a:latin typeface="Avenir"/>
                <a:sym typeface="Avenir"/>
              </a:rPr>
              <a:t>2024-25</a:t>
            </a:r>
            <a:endParaRPr sz="2700" b="1" dirty="0">
              <a:solidFill>
                <a:srgbClr val="B5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89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2024-25</a:t>
            </a:r>
            <a:br>
              <a:rPr lang="en-US" dirty="0"/>
            </a:br>
            <a:r>
              <a:rPr lang="en-US" dirty="0"/>
              <a:t>Purple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943" y="1389600"/>
            <a:ext cx="2989427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19</a:t>
            </a:r>
            <a:br>
              <a:rPr lang="en-US" sz="1500" dirty="0"/>
            </a:br>
            <a:r>
              <a:rPr lang="en-US" sz="1400" dirty="0"/>
              <a:t>(2 weeks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12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2 weeks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177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3579510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2024-25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335F9B4-CD30-46D9-994B-0D64D3FF4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370" y="128242"/>
            <a:ext cx="5842357" cy="45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42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074" y="134202"/>
            <a:ext cx="1164639" cy="11646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CC82-98D7-48BB-5561-53407FA640C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>
            <a:normAutofit/>
          </a:bodyPr>
          <a:lstStyle/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1008A71-0A8F-4C5E-BB64-F8AC212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3141"/>
            <a:ext cx="2808000" cy="755700"/>
          </a:xfrm>
        </p:spPr>
        <p:txBody>
          <a:bodyPr>
            <a:normAutofit fontScale="90000"/>
          </a:bodyPr>
          <a:lstStyle/>
          <a:p>
            <a:r>
              <a:rPr lang="en-US" dirty="0"/>
              <a:t>2025-26</a:t>
            </a:r>
            <a:br>
              <a:rPr lang="en-US" dirty="0"/>
            </a:br>
            <a:r>
              <a:rPr lang="en-US" dirty="0"/>
              <a:t>Purple Option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1F2C70D-50F5-4FD6-A8E3-311AE35A9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943" y="1389600"/>
            <a:ext cx="2989427" cy="3179400"/>
          </a:xfrm>
        </p:spPr>
        <p:txBody>
          <a:bodyPr tIns="45720">
            <a:normAutofit/>
          </a:bodyPr>
          <a:lstStyle/>
          <a:p>
            <a:pPr marL="231775" indent="-173038">
              <a:spcAft>
                <a:spcPts val="600"/>
              </a:spcAft>
            </a:pPr>
            <a:r>
              <a:rPr lang="en-US" sz="1500" dirty="0"/>
              <a:t>Starts: August 18</a:t>
            </a:r>
            <a:br>
              <a:rPr lang="en-US" sz="1500" dirty="0"/>
            </a:br>
            <a:r>
              <a:rPr lang="en-US" sz="1400" dirty="0"/>
              <a:t>(2 weeks before Labor Day)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Ends: June 16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Winter Break: 2 weeks</a:t>
            </a:r>
          </a:p>
          <a:p>
            <a:pPr marL="231775" indent="-173038">
              <a:spcAft>
                <a:spcPts val="600"/>
              </a:spcAft>
            </a:pPr>
            <a:r>
              <a:rPr lang="en-US" sz="1500" dirty="0"/>
              <a:t>Instructional Days: 177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Google Shape;64;p9">
            <a:extLst>
              <a:ext uri="{FF2B5EF4-FFF2-40B4-BE49-F238E27FC236}">
                <a16:creationId xmlns:a16="http://schemas.microsoft.com/office/drawing/2014/main" id="{2979E0ED-F964-4E64-83E8-1D1CFBD7E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342189"/>
              </p:ext>
            </p:extLst>
          </p:nvPr>
        </p:nvGraphicFramePr>
        <p:xfrm>
          <a:off x="494680" y="3051853"/>
          <a:ext cx="2032314" cy="1618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117">
                  <a:extLst>
                    <a:ext uri="{9D8B030D-6E8A-4147-A177-3AD203B41FA5}">
                      <a16:colId xmlns:a16="http://schemas.microsoft.com/office/drawing/2014/main" val="1481187794"/>
                    </a:ext>
                  </a:extLst>
                </a:gridCol>
              </a:tblGrid>
              <a:tr h="246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solidFill>
                            <a:schemeClr val="dk1"/>
                          </a:solidFill>
                        </a:rPr>
                        <a:t>5-day Weeks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solidFill>
                      <a:srgbClr val="DAF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Quarter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/>
                        <a:t>2022-23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2025-26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Q1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Q2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Q3</a:t>
                      </a:r>
                      <a:endParaRPr sz="900" b="0" i="0" u="none" strike="noStrike" cap="non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6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Q4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25 weeks</a:t>
                      </a:r>
                      <a:endParaRPr sz="900" b="0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1628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5056343-110E-48B1-A8D9-EBC14ECCE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141" y="107557"/>
            <a:ext cx="5843609" cy="456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626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069434-7714-417A-9687-323E53DEA4E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BE94B0-812B-42F5-9AA0-DB74103285FB}"/>
              </a:ext>
            </a:extLst>
          </p:cNvPr>
          <p:cNvSpPr txBox="1"/>
          <p:nvPr/>
        </p:nvSpPr>
        <p:spPr>
          <a:xfrm>
            <a:off x="1211826" y="3901377"/>
            <a:ext cx="70395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Upon request, an individual with a disability as defined by the ADA may be provided with this document in an alternative format accessible by contacting the Office of Communication and Community Relations at </a:t>
            </a:r>
            <a:r>
              <a:rPr lang="en-US" sz="1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571-423-1200</a:t>
            </a:r>
            <a:endParaRPr lang="en-US" sz="1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FB547-F1DB-45B6-BD2D-FBC7AA599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964" y="1295400"/>
            <a:ext cx="2667000" cy="180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1773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1857</Words>
  <Application>Microsoft Office PowerPoint</Application>
  <PresentationFormat>On-screen Show (16:9)</PresentationFormat>
  <Paragraphs>573</Paragraphs>
  <Slides>30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Avenir</vt:lpstr>
      <vt:lpstr>Calibri</vt:lpstr>
      <vt:lpstr>Simple Light</vt:lpstr>
      <vt:lpstr>PowerPoint Presentation</vt:lpstr>
      <vt:lpstr>Calendar Decision-making Criteria</vt:lpstr>
      <vt:lpstr>PowerPoint Presentation</vt:lpstr>
      <vt:lpstr>Calendar Decision-making Criteria</vt:lpstr>
      <vt:lpstr>Calendar Decision-making Criteria</vt:lpstr>
      <vt:lpstr>PowerPoint Presentation</vt:lpstr>
      <vt:lpstr>PowerPoint Presentation</vt:lpstr>
      <vt:lpstr>PowerPoint Presentation</vt:lpstr>
      <vt:lpstr>Calendar Decision-making Criteria</vt:lpstr>
      <vt:lpstr>PowerPoint Presentation</vt:lpstr>
      <vt:lpstr>Framework for Draft FCPS Calendars: Key Differences</vt:lpstr>
      <vt:lpstr>2023-24 Blue Option</vt:lpstr>
      <vt:lpstr>PowerPoint Presentation</vt:lpstr>
      <vt:lpstr>2023-24 Green Option</vt:lpstr>
      <vt:lpstr>2023-24 Purple Option</vt:lpstr>
      <vt:lpstr>PowerPoint Presentation</vt:lpstr>
      <vt:lpstr>Appendix</vt:lpstr>
      <vt:lpstr>PowerPoint Presentation</vt:lpstr>
      <vt:lpstr>2024-25 Blue Option</vt:lpstr>
      <vt:lpstr>2025-26 Blue Option</vt:lpstr>
      <vt:lpstr>PowerPoint Presentation</vt:lpstr>
      <vt:lpstr>PowerPoint Presentation</vt:lpstr>
      <vt:lpstr>PowerPoint Presentation</vt:lpstr>
      <vt:lpstr>PowerPoint Presentation</vt:lpstr>
      <vt:lpstr>2024-25 Green Option</vt:lpstr>
      <vt:lpstr>2025-26 Green Option</vt:lpstr>
      <vt:lpstr>PowerPoint Presentation</vt:lpstr>
      <vt:lpstr>2024-25 Purple Option</vt:lpstr>
      <vt:lpstr>2025-26 Purple Option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Fowler, Julie P.</dc:creator>
  <cp:lastModifiedBy>Fowler, Julie P.</cp:lastModifiedBy>
  <cp:revision>17</cp:revision>
  <cp:lastPrinted>2023-01-11T14:45:39Z</cp:lastPrinted>
  <dcterms:modified xsi:type="dcterms:W3CDTF">2023-01-13T19:02:08Z</dcterms:modified>
</cp:coreProperties>
</file>